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34e3abb7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34e3abb7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Neural network can be redefined dynamically during the training phase for each epoch </a:t>
            </a:r>
            <a:endParaRPr sz="13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8210935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8210935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Neural network can be redefined dynamically during the training phase for each epoch </a:t>
            </a:r>
            <a:endParaRPr sz="13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c0bd80e36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c0bd80e36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8a90f3e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8a90f3e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 specialized chips with highly parallel architecture that makes them an order of magnitude faster than CPUs for some deep learning applications.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93a6590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93a6590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Core also known streaming processor.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Device memory: global memory that available to all threads in all blocks in the grid, it take application lifetime, its slowest and most </a:t>
            </a:r>
            <a:r>
              <a:rPr lang="en"/>
              <a:t>inefficient.</a:t>
            </a:r>
            <a:endParaRPr/>
          </a:p>
          <a:p>
            <a:pPr indent="0" lvl="0" marL="0" rtl="0" algn="l">
              <a:spcBef>
                <a:spcPts val="0"/>
              </a:spcBef>
              <a:spcAft>
                <a:spcPts val="0"/>
              </a:spcAft>
              <a:buNone/>
            </a:pPr>
            <a:r>
              <a:rPr lang="en"/>
              <a:t>Constant memory: the memory that not change over kernel execution, just like lookup tables or fixed parameters that you need to pass into some model. It's also global and has application lifetime. So it's exist into device memory area but the area in SM is a cached from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Texture memory: like constant memory but optimized for 2D access patterns for game developers to doing some computation on graphics.</a:t>
            </a:r>
            <a:endParaRPr/>
          </a:p>
          <a:p>
            <a:pPr indent="0" lvl="0" marL="0" rtl="0" algn="l">
              <a:spcBef>
                <a:spcPts val="0"/>
              </a:spcBef>
              <a:spcAft>
                <a:spcPts val="0"/>
              </a:spcAft>
              <a:buNone/>
            </a:pPr>
            <a:r>
              <a:rPr lang="en"/>
              <a:t>Shared memory: shared only with a thread block and not between blocks, it has kernel lifetime, also its very fast.</a:t>
            </a:r>
            <a:endParaRPr/>
          </a:p>
          <a:p>
            <a:pPr indent="0" lvl="0" marL="0" rtl="0" algn="l">
              <a:spcBef>
                <a:spcPts val="0"/>
              </a:spcBef>
              <a:spcAft>
                <a:spcPts val="0"/>
              </a:spcAft>
              <a:buNone/>
            </a:pPr>
            <a:r>
              <a:rPr lang="en"/>
              <a:t>Registe: thread scope, </a:t>
            </a:r>
            <a:r>
              <a:rPr lang="en"/>
              <a:t>kernel</a:t>
            </a:r>
            <a:r>
              <a:rPr lang="en"/>
              <a:t> lifetime, very fast</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8a90f3e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8a90f3e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support processing on GPUs, you must need to use CUDA</a:t>
            </a:r>
            <a:br>
              <a:rPr lang="en"/>
            </a:br>
            <a:r>
              <a:rPr lang="en"/>
              <a:t>CUDA is acronym for (Compute/common unified device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a90f3e4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a90f3e4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93a6590d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93a6590d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3a6590d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3a6590d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3a6592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93a6592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a10dd5f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a10dd5f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93a6592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93a6592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several values from on value</a:t>
            </a:r>
            <a:endParaRPr/>
          </a:p>
          <a:p>
            <a:pPr indent="0" lvl="0" marL="0" rtl="0" algn="l">
              <a:spcBef>
                <a:spcPts val="0"/>
              </a:spcBef>
              <a:spcAft>
                <a:spcPts val="0"/>
              </a:spcAft>
              <a:buNone/>
            </a:pPr>
            <a:r>
              <a:rPr lang="en"/>
              <a:t>Thread collisions when you have several threads writing to the same location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93a6592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93a6592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9c99d657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9c99d657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93bc091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93bc091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1" marL="9144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Replicate: replicate the model on multiple GPUs</a:t>
            </a:r>
            <a:endParaRPr sz="1300">
              <a:solidFill>
                <a:schemeClr val="dk1"/>
              </a:solidFill>
              <a:latin typeface="Lato"/>
              <a:ea typeface="Lato"/>
              <a:cs typeface="Lato"/>
              <a:sym typeface="Lato"/>
            </a:endParaRPr>
          </a:p>
          <a:p>
            <a:pPr indent="-311150" lvl="1" marL="9144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Scatter: distribute the input in first dimension</a:t>
            </a:r>
            <a:endParaRPr sz="1300">
              <a:solidFill>
                <a:schemeClr val="dk1"/>
              </a:solidFill>
              <a:latin typeface="Lato"/>
              <a:ea typeface="Lato"/>
              <a:cs typeface="Lato"/>
              <a:sym typeface="Lato"/>
            </a:endParaRPr>
          </a:p>
          <a:p>
            <a:pPr indent="-311150" lvl="1" marL="9144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Gather: gather and concatenate the input in the first dimension</a:t>
            </a:r>
            <a:endParaRPr sz="1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93bc091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93bc091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c0bd80e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c0bd80e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8a90f3e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8a90f3e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 is a </a:t>
            </a:r>
            <a:r>
              <a:rPr lang="en"/>
              <a:t>multidimensional array </a:t>
            </a:r>
            <a:r>
              <a:rPr lang="en"/>
              <a:t>data </a:t>
            </a:r>
            <a:r>
              <a:rPr lang="en"/>
              <a:t>structure</a:t>
            </a:r>
            <a:r>
              <a:rPr lang="en"/>
              <a:t> that GPU understand it and perform operations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Tensor is the central unit of data in PyTorch. It </a:t>
            </a:r>
            <a:r>
              <a:rPr lang="en"/>
              <a:t>consists</a:t>
            </a:r>
            <a:r>
              <a:rPr lang="en"/>
              <a:t> of a set of primitives values shaped into an array of any number of dimensions.</a:t>
            </a:r>
            <a:endParaRPr/>
          </a:p>
          <a:p>
            <a:pPr indent="0" lvl="0" marL="0" rtl="0" algn="l">
              <a:spcBef>
                <a:spcPts val="0"/>
              </a:spcBef>
              <a:spcAft>
                <a:spcPts val="0"/>
              </a:spcAft>
              <a:buNone/>
            </a:pPr>
            <a:br>
              <a:rPr lang="en"/>
            </a:br>
            <a:r>
              <a:rPr lang="en"/>
              <a:t>PyTorch tensors are device aware created on GPU which means you can perform parallel computations on these tensors at scale.</a:t>
            </a:r>
            <a:endParaRPr/>
          </a:p>
          <a:p>
            <a:pPr indent="0" lvl="0" marL="0" rtl="0" algn="l">
              <a:spcBef>
                <a:spcPts val="0"/>
              </a:spcBef>
              <a:spcAft>
                <a:spcPts val="0"/>
              </a:spcAft>
              <a:buNone/>
            </a:pPr>
            <a:r>
              <a:rPr lang="en"/>
              <a:t>Which enable us to build huge complex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PyTorch tensors have been architected to make </a:t>
            </a:r>
            <a:r>
              <a:rPr lang="en"/>
              <a:t>optimal</a:t>
            </a:r>
            <a:r>
              <a:rPr lang="en"/>
              <a:t> use of GPUs for massively parallel computations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8a90f3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8a90f3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Traditional machine learning require experts to tell what features to pay attention while learning process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8a90f3c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8a90f3c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81705d8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81705d8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Lato"/>
                <a:ea typeface="Lato"/>
                <a:cs typeface="Lato"/>
                <a:sym typeface="Lato"/>
              </a:rPr>
              <a:t>ANNs aim to mimic the behavior of the human brain (processing approximately 10^16 operations/s while only dissipating a few watts)</a:t>
            </a:r>
            <a:endParaRPr sz="12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200">
                <a:solidFill>
                  <a:schemeClr val="dk1"/>
                </a:solidFill>
                <a:latin typeface="Lato"/>
                <a:ea typeface="Lato"/>
                <a:cs typeface="Lato"/>
                <a:sym typeface="Lato"/>
              </a:rPr>
              <a:t>in hopes of achieving similar performance. The brain's ability to interpret raw sensory data and perform behavior based on it outperform any modern design.</a:t>
            </a:r>
            <a:endParaRPr sz="900">
              <a:solidFill>
                <a:schemeClr val="dk1"/>
              </a:solidFill>
              <a:latin typeface="Lato"/>
              <a:ea typeface="Lato"/>
              <a:cs typeface="Lato"/>
              <a:sym typeface="Lato"/>
            </a:endParaRPr>
          </a:p>
          <a:p>
            <a:pPr indent="0" lvl="0" marL="0" rtl="0" algn="l">
              <a:spcBef>
                <a:spcPts val="1200"/>
              </a:spcBef>
              <a:spcAft>
                <a:spcPts val="0"/>
              </a:spcAft>
              <a:buNone/>
            </a:pPr>
            <a:r>
              <a:t/>
            </a:r>
            <a:endParaRPr sz="9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Training and evaluation of each node in large networks can take an incredibly long time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However, neural networks are "embarrassingly parallel"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Computations for each node are generally independent of all other nodes</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The multiple layer structure of many feedforward networks and their backpropagation training technique severely limits the speedup of parallel neuron computations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Training set or network level parallelism more practical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Neuron level parallelism more effective for single layer networks </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 sz="1000">
                <a:solidFill>
                  <a:schemeClr val="dk1"/>
                </a:solidFill>
                <a:latin typeface="Lato"/>
                <a:ea typeface="Lato"/>
                <a:cs typeface="Lato"/>
                <a:sym typeface="Lato"/>
              </a:rPr>
              <a:t>○ SOM or some recurrent networks</a:t>
            </a:r>
            <a:endParaRPr sz="10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Lato"/>
              <a:ea typeface="Lato"/>
              <a:cs typeface="Lato"/>
              <a:sym typeface="Lato"/>
            </a:endParaRPr>
          </a:p>
          <a:p>
            <a:pPr indent="0" lvl="0" marL="0" rtl="0" algn="l">
              <a:spcBef>
                <a:spcPts val="1200"/>
              </a:spcBef>
              <a:spcAft>
                <a:spcPts val="0"/>
              </a:spcAft>
              <a:buNone/>
            </a:pPr>
            <a:r>
              <a:t/>
            </a:r>
            <a:endParaRPr sz="5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a90f3c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8a90f3c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8a90f3e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8a90f3e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pytorch.org/get-started/locally/" TargetMode="External"/><Relationship Id="rId4" Type="http://schemas.openxmlformats.org/officeDocument/2006/relationships/hyperlink" Target="https://pytorch.org/get-started/locall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colab.research.google.com/drive/13excn7blNGJR5Aq4sZVmlMR0wlXYs_y2?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1482388" y="1760700"/>
            <a:ext cx="7059900" cy="162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PyTorch</a:t>
            </a:r>
            <a:r>
              <a:rPr lang="en"/>
              <a:t>: Parallel Computing with CUDA</a:t>
            </a:r>
            <a:endParaRPr/>
          </a:p>
        </p:txBody>
      </p:sp>
      <p:sp>
        <p:nvSpPr>
          <p:cNvPr id="73" name="Google Shape;73;p13"/>
          <p:cNvSpPr txBox="1"/>
          <p:nvPr>
            <p:ph idx="1" type="subTitle"/>
          </p:nvPr>
        </p:nvSpPr>
        <p:spPr>
          <a:xfrm>
            <a:off x="2732500" y="3530925"/>
            <a:ext cx="4559700" cy="683100"/>
          </a:xfrm>
          <a:prstGeom prst="rect">
            <a:avLst/>
          </a:prstGeom>
        </p:spPr>
        <p:txBody>
          <a:bodyPr anchorCtr="0" anchor="b" bIns="91425" lIns="91425" spcFirstLastPara="1" rIns="91425" wrap="square" tIns="91425">
            <a:normAutofit fontScale="85000"/>
          </a:bodyPr>
          <a:lstStyle/>
          <a:p>
            <a:pPr indent="0" lvl="0" marL="0" rtl="0" algn="l">
              <a:spcBef>
                <a:spcPts val="0"/>
              </a:spcBef>
              <a:spcAft>
                <a:spcPts val="0"/>
              </a:spcAft>
              <a:buNone/>
            </a:pPr>
            <a:r>
              <a:rPr lang="en" sz="2400"/>
              <a:t>CS431 - </a:t>
            </a:r>
            <a:r>
              <a:rPr lang="en" sz="2400"/>
              <a:t>Parallel Computation Course</a:t>
            </a:r>
            <a:endParaRPr b="1" sz="2400"/>
          </a:p>
        </p:txBody>
      </p:sp>
      <p:pic>
        <p:nvPicPr>
          <p:cNvPr id="74" name="Google Shape;74;p13"/>
          <p:cNvPicPr preferRelativeResize="0"/>
          <p:nvPr/>
        </p:nvPicPr>
        <p:blipFill>
          <a:blip r:embed="rId3">
            <a:alphaModFix/>
          </a:blip>
          <a:stretch>
            <a:fillRect/>
          </a:stretch>
        </p:blipFill>
        <p:spPr>
          <a:xfrm>
            <a:off x="4264600" y="333800"/>
            <a:ext cx="1495475" cy="149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26800" y="1177075"/>
            <a:ext cx="4045200" cy="131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PyTorch?</a:t>
            </a:r>
            <a:endParaRPr/>
          </a:p>
        </p:txBody>
      </p:sp>
      <p:sp>
        <p:nvSpPr>
          <p:cNvPr id="134" name="Google Shape;134;p22"/>
          <p:cNvSpPr txBox="1"/>
          <p:nvPr>
            <p:ph idx="2" type="body"/>
          </p:nvPr>
        </p:nvSpPr>
        <p:spPr>
          <a:xfrm>
            <a:off x="4735950" y="22525"/>
            <a:ext cx="4403100" cy="49065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Open-source</a:t>
            </a:r>
            <a:endParaRPr/>
          </a:p>
          <a:p>
            <a:pPr indent="-342900" lvl="0" marL="457200" rtl="0" algn="l">
              <a:spcBef>
                <a:spcPts val="0"/>
              </a:spcBef>
              <a:spcAft>
                <a:spcPts val="0"/>
              </a:spcAft>
              <a:buSzPts val="1800"/>
              <a:buChar char="●"/>
            </a:pPr>
            <a:r>
              <a:rPr lang="en">
                <a:solidFill>
                  <a:srgbClr val="FFFFFF"/>
                </a:solidFill>
              </a:rPr>
              <a:t>Easy interface</a:t>
            </a:r>
            <a:endParaRPr/>
          </a:p>
          <a:p>
            <a:pPr indent="-342900" lvl="0" marL="457200" rtl="0" algn="l">
              <a:spcBef>
                <a:spcPts val="0"/>
              </a:spcBef>
              <a:spcAft>
                <a:spcPts val="0"/>
              </a:spcAft>
              <a:buSzPts val="1800"/>
              <a:buChar char="●"/>
            </a:pPr>
            <a:r>
              <a:rPr lang="en"/>
              <a:t>Python-based scientific computing package</a:t>
            </a:r>
            <a:endParaRPr/>
          </a:p>
          <a:p>
            <a:pPr indent="-342900" lvl="0" marL="457200" rtl="0" algn="l">
              <a:spcBef>
                <a:spcPts val="0"/>
              </a:spcBef>
              <a:spcAft>
                <a:spcPts val="0"/>
              </a:spcAft>
              <a:buSzPts val="1800"/>
              <a:buChar char="●"/>
            </a:pPr>
            <a:r>
              <a:rPr lang="en"/>
              <a:t>PyTorch platform offers dynamic computational graph. Thus user can change them during run time.</a:t>
            </a:r>
            <a:endParaRPr/>
          </a:p>
          <a:p>
            <a:pPr indent="0" lvl="0" marL="0" rtl="0" algn="l">
              <a:spcBef>
                <a:spcPts val="1200"/>
              </a:spcBef>
              <a:spcAft>
                <a:spcPts val="1400"/>
              </a:spcAft>
              <a:buNone/>
            </a:pPr>
            <a:r>
              <a:t/>
            </a:r>
            <a:endParaRPr sz="1200">
              <a:solidFill>
                <a:srgbClr val="26262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526800" y="1177075"/>
            <a:ext cx="4045200" cy="131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PyTorch?</a:t>
            </a:r>
            <a:endParaRPr/>
          </a:p>
        </p:txBody>
      </p:sp>
      <p:sp>
        <p:nvSpPr>
          <p:cNvPr id="140" name="Google Shape;140;p23"/>
          <p:cNvSpPr txBox="1"/>
          <p:nvPr>
            <p:ph idx="2" type="body"/>
          </p:nvPr>
        </p:nvSpPr>
        <p:spPr>
          <a:xfrm>
            <a:off x="4735950" y="22525"/>
            <a:ext cx="4403100" cy="49065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Multi-GPU processing</a:t>
            </a:r>
            <a:endParaRPr/>
          </a:p>
          <a:p>
            <a:pPr indent="-317500" lvl="1" marL="914400" rtl="0" algn="l">
              <a:spcBef>
                <a:spcPts val="0"/>
              </a:spcBef>
              <a:spcAft>
                <a:spcPts val="0"/>
              </a:spcAft>
              <a:buSzPts val="1400"/>
              <a:buChar char="○"/>
            </a:pPr>
            <a:r>
              <a:rPr lang="en"/>
              <a:t>Distributed training</a:t>
            </a:r>
            <a:endParaRPr/>
          </a:p>
          <a:p>
            <a:pPr indent="-317500" lvl="1" marL="914400" rtl="0" algn="l">
              <a:spcBef>
                <a:spcPts val="0"/>
              </a:spcBef>
              <a:spcAft>
                <a:spcPts val="0"/>
              </a:spcAft>
              <a:buSzPts val="1400"/>
              <a:buChar char="○"/>
            </a:pPr>
            <a:r>
              <a:rPr lang="en"/>
              <a:t>CUDA support</a:t>
            </a:r>
            <a:endParaRPr/>
          </a:p>
          <a:p>
            <a:pPr indent="-342900" lvl="0" marL="457200" rtl="0" algn="l">
              <a:spcBef>
                <a:spcPts val="0"/>
              </a:spcBef>
              <a:spcAft>
                <a:spcPts val="0"/>
              </a:spcAft>
              <a:buSzPts val="1800"/>
              <a:buChar char="●"/>
            </a:pPr>
            <a:r>
              <a:rPr lang="en"/>
              <a:t>Makes it easier to test and develop new ideas.</a:t>
            </a:r>
            <a:endParaRPr/>
          </a:p>
          <a:p>
            <a:pPr indent="-342900" lvl="0" marL="457200" rtl="0" algn="l">
              <a:spcBef>
                <a:spcPts val="0"/>
              </a:spcBef>
              <a:spcAft>
                <a:spcPts val="0"/>
              </a:spcAft>
              <a:buSzPts val="1800"/>
              <a:buChar char="●"/>
            </a:pPr>
            <a:r>
              <a:rPr lang="en"/>
              <a:t>Provide maximum flexibility and speed</a:t>
            </a:r>
            <a:endParaRPr/>
          </a:p>
          <a:p>
            <a:pPr indent="-342900" lvl="0" marL="457200" rtl="0" algn="l">
              <a:spcBef>
                <a:spcPts val="0"/>
              </a:spcBef>
              <a:spcAft>
                <a:spcPts val="0"/>
              </a:spcAft>
              <a:buSzPts val="1800"/>
              <a:buChar char="●"/>
            </a:pPr>
            <a:r>
              <a:rPr lang="en"/>
              <a:t>Many algorithms and components are already implemented</a:t>
            </a:r>
            <a:endParaRPr/>
          </a:p>
          <a:p>
            <a:pPr indent="-342900" lvl="0" marL="457200" rtl="0" algn="l">
              <a:spcBef>
                <a:spcPts val="0"/>
              </a:spcBef>
              <a:spcAft>
                <a:spcPts val="0"/>
              </a:spcAft>
              <a:buSzPts val="1800"/>
              <a:buChar char="●"/>
            </a:pPr>
            <a:r>
              <a:rPr lang="en"/>
              <a:t>Easier for debugging</a:t>
            </a:r>
            <a:endParaRPr/>
          </a:p>
          <a:p>
            <a:pPr indent="-342900" lvl="0" marL="457200" rtl="0" algn="l">
              <a:spcBef>
                <a:spcPts val="0"/>
              </a:spcBef>
              <a:spcAft>
                <a:spcPts val="0"/>
              </a:spcAft>
              <a:buSzPts val="1800"/>
              <a:buChar char="●"/>
            </a:pPr>
            <a:r>
              <a:rPr lang="en"/>
              <a:t>Similar to NumPy and scikit-learn</a:t>
            </a:r>
            <a:endParaRPr/>
          </a:p>
          <a:p>
            <a:pPr indent="0" lvl="0" marL="0" rtl="0" algn="l">
              <a:spcBef>
                <a:spcPts val="1400"/>
              </a:spcBef>
              <a:spcAft>
                <a:spcPts val="1400"/>
              </a:spcAft>
              <a:buNone/>
            </a:pPr>
            <a:r>
              <a:t/>
            </a:r>
            <a:endParaRPr sz="1200">
              <a:solidFill>
                <a:srgbClr val="26262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Installation</a:t>
            </a:r>
            <a:endParaRPr/>
          </a:p>
        </p:txBody>
      </p:sp>
      <p:sp>
        <p:nvSpPr>
          <p:cNvPr id="146" name="Google Shape;146;p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Via Anaconda</a:t>
            </a:r>
            <a:endParaRPr/>
          </a:p>
          <a:p>
            <a:pPr indent="0" lvl="0" marL="457200" rtl="0" algn="l">
              <a:spcBef>
                <a:spcPts val="1200"/>
              </a:spcBef>
              <a:spcAft>
                <a:spcPts val="0"/>
              </a:spcAft>
              <a:buNone/>
            </a:pPr>
            <a:r>
              <a:rPr lang="en"/>
              <a:t>conda install pytorch</a:t>
            </a:r>
            <a:endParaRPr/>
          </a:p>
          <a:p>
            <a:pPr indent="-342900" lvl="0" marL="457200" rtl="0" algn="l">
              <a:spcBef>
                <a:spcPts val="1200"/>
              </a:spcBef>
              <a:spcAft>
                <a:spcPts val="0"/>
              </a:spcAft>
              <a:buSzPts val="1800"/>
              <a:buChar char="●"/>
            </a:pPr>
            <a:r>
              <a:rPr lang="en"/>
              <a:t>Via pip</a:t>
            </a:r>
            <a:endParaRPr/>
          </a:p>
          <a:p>
            <a:pPr indent="0" lvl="0" marL="457200" rtl="0" algn="l">
              <a:spcBef>
                <a:spcPts val="1200"/>
              </a:spcBef>
              <a:spcAft>
                <a:spcPts val="0"/>
              </a:spcAft>
              <a:buNone/>
            </a:pPr>
            <a:r>
              <a:rPr lang="en"/>
              <a:t>pip install torch</a:t>
            </a:r>
            <a:endParaRPr/>
          </a:p>
          <a:p>
            <a:pPr indent="-342900" lvl="0" marL="457200" rtl="0" algn="l">
              <a:spcBef>
                <a:spcPts val="1200"/>
              </a:spcBef>
              <a:spcAft>
                <a:spcPts val="0"/>
              </a:spcAft>
              <a:buSzPts val="1800"/>
              <a:buChar char="●"/>
            </a:pPr>
            <a:r>
              <a:rPr lang="en" u="sng">
                <a:hlinkClick r:id="rId3"/>
              </a:rPr>
              <a:t>Compatible</a:t>
            </a:r>
            <a:r>
              <a:rPr lang="en" u="sng">
                <a:hlinkClick r:id="rId4"/>
              </a:rPr>
              <a:t> versions with CUDA</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107925" y="1397350"/>
            <a:ext cx="4680000" cy="1318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GPU</a:t>
            </a:r>
            <a:br>
              <a:rPr lang="en"/>
            </a:br>
            <a:r>
              <a:rPr lang="en"/>
              <a:t>(Graphics processing unit)</a:t>
            </a:r>
            <a:endParaRPr/>
          </a:p>
        </p:txBody>
      </p:sp>
      <p:sp>
        <p:nvSpPr>
          <p:cNvPr id="152" name="Google Shape;152;p25"/>
          <p:cNvSpPr txBox="1"/>
          <p:nvPr>
            <p:ph idx="2" type="body"/>
          </p:nvPr>
        </p:nvSpPr>
        <p:spPr>
          <a:xfrm>
            <a:off x="4749200" y="237875"/>
            <a:ext cx="4500900" cy="4335600"/>
          </a:xfrm>
          <a:prstGeom prst="rect">
            <a:avLst/>
          </a:prstGeom>
        </p:spPr>
        <p:txBody>
          <a:bodyPr anchorCtr="0" anchor="ctr" bIns="91425" lIns="91425" spcFirstLastPara="1" rIns="91425" wrap="square" tIns="91425">
            <a:normAutofit/>
          </a:bodyPr>
          <a:lstStyle/>
          <a:p>
            <a:pPr indent="-349250" lvl="0" marL="457200" rtl="0" algn="l">
              <a:spcBef>
                <a:spcPts val="0"/>
              </a:spcBef>
              <a:spcAft>
                <a:spcPts val="0"/>
              </a:spcAft>
              <a:buSzPts val="1900"/>
              <a:buChar char="-"/>
            </a:pPr>
            <a:r>
              <a:rPr lang="en" sz="1900"/>
              <a:t>Chips with highly parallel architecture</a:t>
            </a:r>
            <a:endParaRPr sz="1900"/>
          </a:p>
          <a:p>
            <a:pPr indent="-349250" lvl="0" marL="457200" rtl="0" algn="l">
              <a:spcBef>
                <a:spcPts val="0"/>
              </a:spcBef>
              <a:spcAft>
                <a:spcPts val="0"/>
              </a:spcAft>
              <a:buSzPts val="1900"/>
              <a:buChar char="-"/>
            </a:pPr>
            <a:r>
              <a:rPr lang="en" sz="1900"/>
              <a:t>Video/graphics processing</a:t>
            </a:r>
            <a:endParaRPr sz="1900"/>
          </a:p>
          <a:p>
            <a:pPr indent="-349250" lvl="0" marL="457200" rtl="0" algn="l">
              <a:spcBef>
                <a:spcPts val="0"/>
              </a:spcBef>
              <a:spcAft>
                <a:spcPts val="0"/>
              </a:spcAft>
              <a:buSzPts val="1900"/>
              <a:buChar char="-"/>
            </a:pPr>
            <a:r>
              <a:rPr lang="en" sz="1900"/>
              <a:t>Widely used in Big data and DL applications</a:t>
            </a:r>
            <a:endParaRPr sz="1900"/>
          </a:p>
          <a:p>
            <a:pPr indent="-349250" lvl="0" marL="457200" rtl="0" algn="l">
              <a:spcBef>
                <a:spcPts val="0"/>
              </a:spcBef>
              <a:spcAft>
                <a:spcPts val="0"/>
              </a:spcAft>
              <a:buSzPts val="1900"/>
              <a:buChar char="-"/>
            </a:pPr>
            <a:r>
              <a:rPr lang="en" sz="1900"/>
              <a:t>Speed-up of 10-50 times with parallelism</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Graphics Processor Architecture</a:t>
            </a:r>
            <a:endParaRPr>
              <a:solidFill>
                <a:schemeClr val="dk1"/>
              </a:solidFill>
            </a:endParaRPr>
          </a:p>
        </p:txBody>
      </p:sp>
      <p:sp>
        <p:nvSpPr>
          <p:cNvPr id="158" name="Google Shape;158;p26"/>
          <p:cNvSpPr txBox="1"/>
          <p:nvPr>
            <p:ph idx="4294967295" type="body"/>
          </p:nvPr>
        </p:nvSpPr>
        <p:spPr>
          <a:xfrm>
            <a:off x="171162" y="100102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Streaming Multiprocessor (SM)</a:t>
            </a:r>
            <a:endParaRPr/>
          </a:p>
          <a:p>
            <a:pPr indent="-342900" lvl="0" marL="457200" rtl="0" algn="l">
              <a:spcBef>
                <a:spcPts val="0"/>
              </a:spcBef>
              <a:spcAft>
                <a:spcPts val="0"/>
              </a:spcAft>
              <a:buSzPts val="1800"/>
              <a:buChar char="-"/>
            </a:pPr>
            <a:r>
              <a:rPr lang="en"/>
              <a:t>Streaming Processor (SP)</a:t>
            </a:r>
            <a:endParaRPr/>
          </a:p>
        </p:txBody>
      </p:sp>
      <p:pic>
        <p:nvPicPr>
          <p:cNvPr id="159" name="Google Shape;159;p26"/>
          <p:cNvPicPr preferRelativeResize="0"/>
          <p:nvPr/>
        </p:nvPicPr>
        <p:blipFill>
          <a:blip r:embed="rId3">
            <a:alphaModFix/>
          </a:blip>
          <a:stretch>
            <a:fillRect/>
          </a:stretch>
        </p:blipFill>
        <p:spPr>
          <a:xfrm>
            <a:off x="3295750" y="1527425"/>
            <a:ext cx="5671324" cy="3440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CUDA</a:t>
            </a:r>
            <a:endParaRPr/>
          </a:p>
        </p:txBody>
      </p:sp>
      <p:sp>
        <p:nvSpPr>
          <p:cNvPr id="165" name="Google Shape;165;p27"/>
          <p:cNvSpPr txBox="1"/>
          <p:nvPr>
            <p:ph idx="2" type="body"/>
          </p:nvPr>
        </p:nvSpPr>
        <p:spPr>
          <a:xfrm>
            <a:off x="4859350" y="447175"/>
            <a:ext cx="4284600" cy="39720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Parallel computing platform and API for Nvidia GPUs</a:t>
            </a:r>
            <a:endParaRPr/>
          </a:p>
          <a:p>
            <a:pPr indent="-342900" lvl="0" marL="457200" rtl="0" algn="l">
              <a:spcBef>
                <a:spcPts val="0"/>
              </a:spcBef>
              <a:spcAft>
                <a:spcPts val="0"/>
              </a:spcAft>
              <a:buSzPts val="1800"/>
              <a:buChar char="-"/>
            </a:pPr>
            <a:r>
              <a:rPr lang="en"/>
              <a:t>General purpose usage (not only graphics) </a:t>
            </a:r>
            <a:endParaRPr/>
          </a:p>
          <a:p>
            <a:pPr indent="-342900" lvl="0" marL="457200" rtl="0" algn="l">
              <a:spcBef>
                <a:spcPts val="0"/>
              </a:spcBef>
              <a:spcAft>
                <a:spcPts val="0"/>
              </a:spcAft>
              <a:buSzPts val="1800"/>
              <a:buChar char="-"/>
            </a:pPr>
            <a:r>
              <a:rPr lang="en"/>
              <a:t>GPU operations are asynchronous by default</a:t>
            </a:r>
            <a:endParaRPr/>
          </a:p>
          <a:p>
            <a:pPr indent="-317500" lvl="1" marL="914400" rtl="0" algn="l">
              <a:spcBef>
                <a:spcPts val="0"/>
              </a:spcBef>
              <a:spcAft>
                <a:spcPts val="0"/>
              </a:spcAft>
              <a:buSzPts val="1400"/>
              <a:buChar char="-"/>
            </a:pPr>
            <a:r>
              <a:rPr lang="en"/>
              <a:t>Enqueued to particular device, </a:t>
            </a:r>
            <a:r>
              <a:rPr lang="en"/>
              <a:t>execute</a:t>
            </a:r>
            <a:r>
              <a:rPr lang="en"/>
              <a:t> later</a:t>
            </a:r>
            <a:endParaRPr/>
          </a:p>
          <a:p>
            <a:pPr indent="-342900" lvl="0" marL="457200" rtl="0" algn="l">
              <a:spcBef>
                <a:spcPts val="0"/>
              </a:spcBef>
              <a:spcAft>
                <a:spcPts val="0"/>
              </a:spcAft>
              <a:buSzPts val="1800"/>
              <a:buChar char="-"/>
            </a:pPr>
            <a:r>
              <a:rPr lang="en"/>
              <a:t>Automatic </a:t>
            </a:r>
            <a:r>
              <a:rPr lang="en"/>
              <a:t>synchronization</a:t>
            </a:r>
            <a:r>
              <a:rPr lang="en"/>
              <a:t> between devices (CPU and GPU)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CUDA Execution Model</a:t>
            </a:r>
            <a:endParaRPr>
              <a:solidFill>
                <a:schemeClr val="dk1"/>
              </a:solidFill>
            </a:endParaRPr>
          </a:p>
        </p:txBody>
      </p:sp>
      <p:pic>
        <p:nvPicPr>
          <p:cNvPr id="171" name="Google Shape;171;p28"/>
          <p:cNvPicPr preferRelativeResize="0"/>
          <p:nvPr/>
        </p:nvPicPr>
        <p:blipFill>
          <a:blip r:embed="rId3">
            <a:alphaModFix/>
          </a:blip>
          <a:stretch>
            <a:fillRect/>
          </a:stretch>
        </p:blipFill>
        <p:spPr>
          <a:xfrm>
            <a:off x="3759750" y="1218150"/>
            <a:ext cx="5367900" cy="3837250"/>
          </a:xfrm>
          <a:prstGeom prst="rect">
            <a:avLst/>
          </a:prstGeom>
          <a:noFill/>
          <a:ln>
            <a:noFill/>
          </a:ln>
        </p:spPr>
      </p:pic>
      <p:sp>
        <p:nvSpPr>
          <p:cNvPr id="172" name="Google Shape;172;p28"/>
          <p:cNvSpPr txBox="1"/>
          <p:nvPr/>
        </p:nvSpPr>
        <p:spPr>
          <a:xfrm>
            <a:off x="-63875" y="1042825"/>
            <a:ext cx="56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Each SM executes one block at a time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265500" y="1397350"/>
            <a:ext cx="4045200" cy="1318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Parallel communications patterns</a:t>
            </a:r>
            <a:endParaRPr/>
          </a:p>
        </p:txBody>
      </p:sp>
      <p:sp>
        <p:nvSpPr>
          <p:cNvPr id="178" name="Google Shape;178;p29"/>
          <p:cNvSpPr txBox="1"/>
          <p:nvPr>
            <p:ph idx="2" type="body"/>
          </p:nvPr>
        </p:nvSpPr>
        <p:spPr>
          <a:xfrm>
            <a:off x="4862400" y="481900"/>
            <a:ext cx="3837000" cy="3695100"/>
          </a:xfrm>
          <a:prstGeom prst="rect">
            <a:avLst/>
          </a:prstGeom>
        </p:spPr>
        <p:txBody>
          <a:bodyPr anchorCtr="0" anchor="ctr" bIns="91425" lIns="91425" spcFirstLastPara="1" rIns="91425" wrap="square" tIns="91425">
            <a:normAutofit/>
          </a:bodyPr>
          <a:lstStyle/>
          <a:p>
            <a:pPr indent="-355600" lvl="0" marL="457200" rtl="0" algn="l">
              <a:spcBef>
                <a:spcPts val="0"/>
              </a:spcBef>
              <a:spcAft>
                <a:spcPts val="0"/>
              </a:spcAft>
              <a:buSzPts val="2000"/>
              <a:buChar char="-"/>
            </a:pPr>
            <a:r>
              <a:rPr lang="en" sz="2000"/>
              <a:t>Map</a:t>
            </a:r>
            <a:endParaRPr sz="2000"/>
          </a:p>
          <a:p>
            <a:pPr indent="-355600" lvl="0" marL="457200" rtl="0" algn="l">
              <a:spcBef>
                <a:spcPts val="0"/>
              </a:spcBef>
              <a:spcAft>
                <a:spcPts val="0"/>
              </a:spcAft>
              <a:buSzPts val="2000"/>
              <a:buChar char="-"/>
            </a:pPr>
            <a:r>
              <a:rPr lang="en" sz="2000"/>
              <a:t>Reduce</a:t>
            </a:r>
            <a:endParaRPr sz="2000"/>
          </a:p>
          <a:p>
            <a:pPr indent="-355600" lvl="0" marL="457200" rtl="0" algn="l">
              <a:spcBef>
                <a:spcPts val="0"/>
              </a:spcBef>
              <a:spcAft>
                <a:spcPts val="0"/>
              </a:spcAft>
              <a:buSzPts val="2000"/>
              <a:buChar char="-"/>
            </a:pPr>
            <a:r>
              <a:rPr lang="en" sz="2000"/>
              <a:t>Gather</a:t>
            </a:r>
            <a:endParaRPr sz="2000"/>
          </a:p>
          <a:p>
            <a:pPr indent="-355600" lvl="0" marL="457200" rtl="0" algn="l">
              <a:spcBef>
                <a:spcPts val="0"/>
              </a:spcBef>
              <a:spcAft>
                <a:spcPts val="0"/>
              </a:spcAft>
              <a:buSzPts val="2000"/>
              <a:buChar char="-"/>
            </a:pPr>
            <a:r>
              <a:rPr lang="en" sz="2000"/>
              <a:t>Scatter</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Map</a:t>
            </a:r>
            <a:endParaRPr>
              <a:solidFill>
                <a:schemeClr val="dk1"/>
              </a:solidFill>
            </a:endParaRPr>
          </a:p>
        </p:txBody>
      </p:sp>
      <p:sp>
        <p:nvSpPr>
          <p:cNvPr id="184" name="Google Shape;184;p30"/>
          <p:cNvSpPr txBox="1"/>
          <p:nvPr/>
        </p:nvSpPr>
        <p:spPr>
          <a:xfrm>
            <a:off x="266525" y="1119025"/>
            <a:ext cx="6255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Applying a function to an array and replicating that function ever every element in the array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communications between threads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pic>
        <p:nvPicPr>
          <p:cNvPr id="185" name="Google Shape;185;p30"/>
          <p:cNvPicPr preferRelativeResize="0"/>
          <p:nvPr/>
        </p:nvPicPr>
        <p:blipFill>
          <a:blip r:embed="rId3">
            <a:alphaModFix/>
          </a:blip>
          <a:stretch>
            <a:fillRect/>
          </a:stretch>
        </p:blipFill>
        <p:spPr>
          <a:xfrm>
            <a:off x="5993775" y="1768700"/>
            <a:ext cx="2830125" cy="1347700"/>
          </a:xfrm>
          <a:prstGeom prst="rect">
            <a:avLst/>
          </a:prstGeom>
          <a:noFill/>
          <a:ln>
            <a:noFill/>
          </a:ln>
        </p:spPr>
      </p:pic>
      <p:pic>
        <p:nvPicPr>
          <p:cNvPr descr="&lt;math xmlns=&quot;http://www.w3.org/1998/Math/MathML&quot; display=&quot;block&quot; data-is-equatio=&quot;1&quot; data-latex=&quot;x_i=f\left(x_i\right)&quot;&gt;&lt;msub&gt;&lt;mi&gt;x&lt;/mi&gt;&lt;mi&gt;i&lt;/mi&gt;&lt;/msub&gt;&lt;mo&gt;=&lt;/mo&gt;&lt;mi&gt;f&lt;/mi&gt;&lt;mrow data-mjx-texclass=&quot;INNER&quot;&gt;&lt;mo data-mjx-texclass=&quot;OPEN&quot;&gt;(&lt;/mo&gt;&lt;msub&gt;&lt;mi&gt;x&lt;/mi&gt;&lt;mi&gt;i&lt;/mi&gt;&lt;/msub&gt;&lt;mo data-mjx-texclass=&quot;CLOSE&quot;&gt;)&lt;/mo&gt;&lt;/mrow&gt;&lt;/math&gt;" id="186" name="Google Shape;186;p30" title="x sub i equals f of open paren x sub i close paren"/>
          <p:cNvPicPr preferRelativeResize="0"/>
          <p:nvPr/>
        </p:nvPicPr>
        <p:blipFill>
          <a:blip r:embed="rId4">
            <a:alphaModFix/>
          </a:blip>
          <a:stretch>
            <a:fillRect/>
          </a:stretch>
        </p:blipFill>
        <p:spPr>
          <a:xfrm>
            <a:off x="847750" y="2321075"/>
            <a:ext cx="933450" cy="19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03300" y="3353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Gather</a:t>
            </a:r>
            <a:endParaRPr>
              <a:solidFill>
                <a:schemeClr val="dk1"/>
              </a:solidFill>
            </a:endParaRPr>
          </a:p>
        </p:txBody>
      </p:sp>
      <p:sp>
        <p:nvSpPr>
          <p:cNvPr id="192" name="Google Shape;192;p31"/>
          <p:cNvSpPr txBox="1"/>
          <p:nvPr/>
        </p:nvSpPr>
        <p:spPr>
          <a:xfrm>
            <a:off x="303300" y="997850"/>
            <a:ext cx="7496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Applying a function to an </a:t>
            </a:r>
            <a:r>
              <a:rPr lang="en">
                <a:latin typeface="Lato"/>
                <a:ea typeface="Lato"/>
                <a:cs typeface="Lato"/>
                <a:sym typeface="Lato"/>
              </a:rPr>
              <a:t>arbitrary</a:t>
            </a:r>
            <a:r>
              <a:rPr lang="en">
                <a:latin typeface="Lato"/>
                <a:ea typeface="Lato"/>
                <a:cs typeface="Lato"/>
                <a:sym typeface="Lato"/>
              </a:rPr>
              <a:t> selection of input values to get an out value</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pic>
        <p:nvPicPr>
          <p:cNvPr id="193" name="Google Shape;193;p31"/>
          <p:cNvPicPr preferRelativeResize="0"/>
          <p:nvPr/>
        </p:nvPicPr>
        <p:blipFill>
          <a:blip r:embed="rId3">
            <a:alphaModFix/>
          </a:blip>
          <a:stretch>
            <a:fillRect/>
          </a:stretch>
        </p:blipFill>
        <p:spPr>
          <a:xfrm>
            <a:off x="4572000" y="1770725"/>
            <a:ext cx="3933825" cy="2009775"/>
          </a:xfrm>
          <a:prstGeom prst="rect">
            <a:avLst/>
          </a:prstGeom>
          <a:noFill/>
          <a:ln>
            <a:noFill/>
          </a:ln>
        </p:spPr>
      </p:pic>
      <p:pic>
        <p:nvPicPr>
          <p:cNvPr id="194" name="Google Shape;194;p31"/>
          <p:cNvPicPr preferRelativeResize="0"/>
          <p:nvPr/>
        </p:nvPicPr>
        <p:blipFill>
          <a:blip r:embed="rId4">
            <a:alphaModFix/>
          </a:blip>
          <a:stretch>
            <a:fillRect/>
          </a:stretch>
        </p:blipFill>
        <p:spPr>
          <a:xfrm>
            <a:off x="796100" y="1326200"/>
            <a:ext cx="2000625" cy="52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1" type="body"/>
          </p:nvPr>
        </p:nvSpPr>
        <p:spPr>
          <a:xfrm>
            <a:off x="2216000" y="1130025"/>
            <a:ext cx="7181100" cy="34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r>
              <a:rPr lang="en"/>
              <a:t>- Mohamed Essam, 180114 (</a:t>
            </a:r>
            <a:r>
              <a:rPr b="1" lang="en"/>
              <a:t>What is PyTorch and why using it</a:t>
            </a:r>
            <a:r>
              <a:rPr lang="en"/>
              <a:t>)</a:t>
            </a:r>
            <a:endParaRPr/>
          </a:p>
          <a:p>
            <a:pPr indent="0" lvl="0" marL="0" rtl="0" algn="l">
              <a:spcBef>
                <a:spcPts val="1200"/>
              </a:spcBef>
              <a:spcAft>
                <a:spcPts val="0"/>
              </a:spcAft>
              <a:buNone/>
            </a:pPr>
            <a:r>
              <a:rPr lang="en"/>
              <a:t>2</a:t>
            </a:r>
            <a:r>
              <a:rPr lang="en"/>
              <a:t>- Ola Abdallah, 180087 (</a:t>
            </a:r>
            <a:r>
              <a:rPr b="1" lang="en"/>
              <a:t>Deep learning and neural network</a:t>
            </a:r>
            <a:r>
              <a:rPr lang="en"/>
              <a:t>)</a:t>
            </a:r>
            <a:endParaRPr/>
          </a:p>
          <a:p>
            <a:pPr indent="0" lvl="0" marL="0" rtl="0" algn="l">
              <a:spcBef>
                <a:spcPts val="1200"/>
              </a:spcBef>
              <a:spcAft>
                <a:spcPts val="0"/>
              </a:spcAft>
              <a:buNone/>
            </a:pPr>
            <a:r>
              <a:rPr lang="en"/>
              <a:t>3</a:t>
            </a:r>
            <a:r>
              <a:rPr lang="en"/>
              <a:t>- Nourhan Mahmoud, 180146 (</a:t>
            </a:r>
            <a:r>
              <a:rPr b="1" lang="en"/>
              <a:t>GPU architecture</a:t>
            </a:r>
            <a:r>
              <a:rPr lang="en"/>
              <a:t>)</a:t>
            </a:r>
            <a:endParaRPr/>
          </a:p>
          <a:p>
            <a:pPr indent="0" lvl="0" marL="0" rtl="0" algn="l">
              <a:spcBef>
                <a:spcPts val="1200"/>
              </a:spcBef>
              <a:spcAft>
                <a:spcPts val="0"/>
              </a:spcAft>
              <a:buClr>
                <a:schemeClr val="dk2"/>
              </a:buClr>
              <a:buSzPts val="1100"/>
              <a:buFont typeface="Arial"/>
              <a:buNone/>
            </a:pPr>
            <a:r>
              <a:rPr lang="en"/>
              <a:t>4</a:t>
            </a:r>
            <a:r>
              <a:rPr lang="en"/>
              <a:t>- Mohamed Abdelrahman, 180113 (</a:t>
            </a:r>
            <a:r>
              <a:rPr b="1" lang="en"/>
              <a:t>CUDA and Parallel patterns</a:t>
            </a:r>
            <a:r>
              <a:rPr lang="en"/>
              <a:t>)</a:t>
            </a:r>
            <a:endParaRPr/>
          </a:p>
          <a:p>
            <a:pPr indent="0" lvl="0" marL="0" rtl="0" algn="l">
              <a:spcBef>
                <a:spcPts val="1200"/>
              </a:spcBef>
              <a:spcAft>
                <a:spcPts val="0"/>
              </a:spcAft>
              <a:buClr>
                <a:schemeClr val="dk2"/>
              </a:buClr>
              <a:buSzPts val="1100"/>
              <a:buFont typeface="Arial"/>
              <a:buNone/>
            </a:pPr>
            <a:r>
              <a:rPr lang="en"/>
              <a:t>5- Mohamed Gamal, 180104 (</a:t>
            </a:r>
            <a:r>
              <a:rPr b="1" lang="en"/>
              <a:t>Data parallel code sample</a:t>
            </a:r>
            <a:r>
              <a:rPr lang="en"/>
              <a:t>)</a:t>
            </a:r>
            <a:endParaRPr/>
          </a:p>
          <a:p>
            <a:pPr indent="0" lvl="0" marL="0" rtl="0" algn="l">
              <a:spcBef>
                <a:spcPts val="1200"/>
              </a:spcBef>
              <a:spcAft>
                <a:spcPts val="1200"/>
              </a:spcAft>
              <a:buNone/>
            </a:pPr>
            <a:r>
              <a:t/>
            </a:r>
            <a:endParaRPr/>
          </a:p>
        </p:txBody>
      </p:sp>
      <p:sp>
        <p:nvSpPr>
          <p:cNvPr id="80" name="Google Shape;80;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332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Scatter</a:t>
            </a:r>
            <a:endParaRPr>
              <a:solidFill>
                <a:schemeClr val="dk1"/>
              </a:solidFill>
            </a:endParaRPr>
          </a:p>
        </p:txBody>
      </p:sp>
      <p:sp>
        <p:nvSpPr>
          <p:cNvPr id="200" name="Google Shape;200;p32"/>
          <p:cNvSpPr txBox="1"/>
          <p:nvPr/>
        </p:nvSpPr>
        <p:spPr>
          <a:xfrm>
            <a:off x="376675" y="1052925"/>
            <a:ext cx="4240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Opposite of Gather</a:t>
            </a:r>
            <a:endParaRPr>
              <a:latin typeface="Lato"/>
              <a:ea typeface="Lato"/>
              <a:cs typeface="Lato"/>
              <a:sym typeface="Lato"/>
            </a:endParaRPr>
          </a:p>
        </p:txBody>
      </p:sp>
      <p:pic>
        <p:nvPicPr>
          <p:cNvPr id="201" name="Google Shape;201;p32"/>
          <p:cNvPicPr preferRelativeResize="0"/>
          <p:nvPr/>
        </p:nvPicPr>
        <p:blipFill>
          <a:blip r:embed="rId3">
            <a:alphaModFix/>
          </a:blip>
          <a:stretch>
            <a:fillRect/>
          </a:stretch>
        </p:blipFill>
        <p:spPr>
          <a:xfrm>
            <a:off x="5542200" y="1381500"/>
            <a:ext cx="2534150" cy="112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Reduce</a:t>
            </a:r>
            <a:endParaRPr>
              <a:solidFill>
                <a:schemeClr val="dk1"/>
              </a:solidFill>
            </a:endParaRPr>
          </a:p>
        </p:txBody>
      </p:sp>
      <p:sp>
        <p:nvSpPr>
          <p:cNvPr id="207" name="Google Shape;207;p33"/>
          <p:cNvSpPr txBox="1"/>
          <p:nvPr/>
        </p:nvSpPr>
        <p:spPr>
          <a:xfrm>
            <a:off x="310600" y="1174075"/>
            <a:ext cx="3612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Pairwise</a:t>
            </a:r>
            <a:r>
              <a:rPr lang="en">
                <a:latin typeface="Lato"/>
                <a:ea typeface="Lato"/>
                <a:cs typeface="Lato"/>
                <a:sym typeface="Lato"/>
              </a:rPr>
              <a:t> operation</a:t>
            </a:r>
            <a:endParaRPr>
              <a:latin typeface="Lato"/>
              <a:ea typeface="Lato"/>
              <a:cs typeface="Lato"/>
              <a:sym typeface="Lato"/>
            </a:endParaRPr>
          </a:p>
        </p:txBody>
      </p:sp>
      <p:pic>
        <p:nvPicPr>
          <p:cNvPr id="208" name="Google Shape;208;p33"/>
          <p:cNvPicPr preferRelativeResize="0"/>
          <p:nvPr/>
        </p:nvPicPr>
        <p:blipFill>
          <a:blip r:embed="rId3">
            <a:alphaModFix/>
          </a:blip>
          <a:stretch>
            <a:fillRect/>
          </a:stretch>
        </p:blipFill>
        <p:spPr>
          <a:xfrm>
            <a:off x="4385025" y="1051175"/>
            <a:ext cx="4137524" cy="3559250"/>
          </a:xfrm>
          <a:prstGeom prst="rect">
            <a:avLst/>
          </a:prstGeom>
          <a:noFill/>
          <a:ln>
            <a:noFill/>
          </a:ln>
        </p:spPr>
      </p:pic>
      <p:sp>
        <p:nvSpPr>
          <p:cNvPr id="209" name="Google Shape;209;p33"/>
          <p:cNvSpPr txBox="1"/>
          <p:nvPr/>
        </p:nvSpPr>
        <p:spPr>
          <a:xfrm>
            <a:off x="479500" y="1697175"/>
            <a:ext cx="2970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Parallel reduction:</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Adding up N data elements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Use 1 block of N/2 threads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Each thread does: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x[i] += x[j]</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At each iteration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 of threads halved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Step size (j-i) doubled</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174950" y="56200"/>
            <a:ext cx="8520600" cy="6396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Clr>
                <a:schemeClr val="dk2"/>
              </a:buClr>
              <a:buSzPct val="35357"/>
              <a:buFont typeface="Arial"/>
              <a:buNone/>
            </a:pPr>
            <a:r>
              <a:rPr lang="en" sz="3111">
                <a:solidFill>
                  <a:schemeClr val="dk1"/>
                </a:solidFill>
              </a:rPr>
              <a:t>4 Ways to Use Multiple GPUs With PyTorch</a:t>
            </a:r>
            <a:endParaRPr sz="2361">
              <a:solidFill>
                <a:srgbClr val="164664"/>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15" name="Google Shape;215;p34"/>
          <p:cNvSpPr txBox="1"/>
          <p:nvPr/>
        </p:nvSpPr>
        <p:spPr>
          <a:xfrm>
            <a:off x="174950" y="819400"/>
            <a:ext cx="8779200" cy="3940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Data parallelism :</a:t>
            </a:r>
            <a:r>
              <a:rPr lang="en" sz="1600">
                <a:latin typeface="Lato"/>
                <a:ea typeface="Lato"/>
                <a:cs typeface="Lato"/>
                <a:sym typeface="Lato"/>
              </a:rPr>
              <a:t> datasets are broken into subsets which are processed in batches on different GPUs using the same model. The results are then combined and averaged in one version of the model.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This method relies on the </a:t>
            </a:r>
            <a:r>
              <a:rPr lang="en" sz="1600">
                <a:latin typeface="Courier New"/>
                <a:ea typeface="Courier New"/>
                <a:cs typeface="Courier New"/>
                <a:sym typeface="Courier New"/>
              </a:rPr>
              <a:t>DataParallel </a:t>
            </a:r>
            <a:r>
              <a:rPr lang="en" sz="1600">
                <a:latin typeface="Lato"/>
                <a:ea typeface="Lato"/>
                <a:cs typeface="Lato"/>
                <a:sym typeface="Lato"/>
              </a:rPr>
              <a:t>class.</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 sz="1700">
                <a:solidFill>
                  <a:schemeClr val="dk1"/>
                </a:solidFill>
                <a:latin typeface="Raleway"/>
                <a:ea typeface="Raleway"/>
                <a:cs typeface="Raleway"/>
                <a:sym typeface="Raleway"/>
              </a:rPr>
              <a:t>Distributed data parallelism</a:t>
            </a:r>
            <a:r>
              <a:rPr b="1" lang="en" sz="1700">
                <a:solidFill>
                  <a:schemeClr val="dk1"/>
                </a:solidFill>
                <a:latin typeface="Raleway"/>
                <a:ea typeface="Raleway"/>
                <a:cs typeface="Raleway"/>
                <a:sym typeface="Raleway"/>
              </a:rPr>
              <a:t> :</a:t>
            </a:r>
            <a:r>
              <a:rPr lang="en" sz="1600">
                <a:latin typeface="Lato"/>
                <a:ea typeface="Lato"/>
                <a:cs typeface="Lato"/>
                <a:sym typeface="Lato"/>
              </a:rPr>
              <a:t> enables you to perform data parallelism across GPUs and physical machines and can be combined with model parallelism.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This method relies on the </a:t>
            </a:r>
            <a:r>
              <a:rPr lang="en" sz="1600">
                <a:latin typeface="Courier New"/>
                <a:ea typeface="Courier New"/>
                <a:cs typeface="Courier New"/>
                <a:sym typeface="Courier New"/>
              </a:rPr>
              <a:t>DistributedDataParallel </a:t>
            </a:r>
            <a:r>
              <a:rPr lang="en" sz="1600">
                <a:latin typeface="Lato"/>
                <a:ea typeface="Lato"/>
                <a:cs typeface="Lato"/>
                <a:sym typeface="Lato"/>
              </a:rPr>
              <a:t>class.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 sz="1700">
                <a:solidFill>
                  <a:schemeClr val="dk1"/>
                </a:solidFill>
                <a:latin typeface="Raleway"/>
                <a:ea typeface="Raleway"/>
                <a:cs typeface="Raleway"/>
                <a:sym typeface="Raleway"/>
              </a:rPr>
              <a:t>Model parallelism</a:t>
            </a:r>
            <a:r>
              <a:rPr lang="en" sz="1600">
                <a:latin typeface="Lato"/>
                <a:ea typeface="Lato"/>
                <a:cs typeface="Lato"/>
                <a:sym typeface="Lato"/>
              </a:rPr>
              <a:t> </a:t>
            </a:r>
            <a:r>
              <a:rPr b="1" lang="en" sz="1700">
                <a:solidFill>
                  <a:schemeClr val="dk1"/>
                </a:solidFill>
                <a:latin typeface="Raleway"/>
                <a:ea typeface="Raleway"/>
                <a:cs typeface="Raleway"/>
                <a:sym typeface="Raleway"/>
              </a:rPr>
              <a:t>:</a:t>
            </a:r>
            <a:r>
              <a:rPr lang="en" sz="1600">
                <a:latin typeface="Lato"/>
                <a:ea typeface="Lato"/>
                <a:cs typeface="Lato"/>
                <a:sym typeface="Lato"/>
              </a:rPr>
              <a:t> a single model is broken into segments with each segment run on different GPUs. The results from the segments are then combined to produce a completed model.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This method relies on the  </a:t>
            </a:r>
            <a:r>
              <a:rPr lang="en" sz="1600">
                <a:latin typeface="Courier New"/>
                <a:ea typeface="Courier New"/>
                <a:cs typeface="Courier New"/>
                <a:sym typeface="Courier New"/>
              </a:rPr>
              <a:t>model_parallel </a:t>
            </a:r>
            <a:r>
              <a:rPr lang="en" sz="1600">
                <a:latin typeface="Lato"/>
                <a:ea typeface="Lato"/>
                <a:cs typeface="Lato"/>
                <a:sym typeface="Lato"/>
              </a:rPr>
              <a:t>class.</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 sz="1700">
                <a:solidFill>
                  <a:schemeClr val="dk1"/>
                </a:solidFill>
                <a:latin typeface="Raleway"/>
                <a:ea typeface="Raleway"/>
                <a:cs typeface="Raleway"/>
                <a:sym typeface="Raleway"/>
              </a:rPr>
              <a:t>Elastic training :</a:t>
            </a:r>
            <a:r>
              <a:rPr lang="en" sz="1600">
                <a:latin typeface="Lato"/>
                <a:ea typeface="Lato"/>
                <a:cs typeface="Lato"/>
                <a:sym typeface="Lato"/>
              </a:rPr>
              <a:t> dynamically scale training resources for deep learning models, running PyTorch jobs on multiple GPUs and/or machines.</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Data parallelism in PyTorch</a:t>
            </a:r>
            <a:endParaRPr>
              <a:solidFill>
                <a:schemeClr val="dk1"/>
              </a:solidFill>
            </a:endParaRPr>
          </a:p>
        </p:txBody>
      </p:sp>
      <p:sp>
        <p:nvSpPr>
          <p:cNvPr id="221" name="Google Shape;221;p35"/>
          <p:cNvSpPr txBox="1"/>
          <p:nvPr>
            <p:ph idx="4294967295" type="body"/>
          </p:nvPr>
        </p:nvSpPr>
        <p:spPr>
          <a:xfrm>
            <a:off x="98397" y="1070550"/>
            <a:ext cx="67323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Implemented using torch.nn.DataParallel</a:t>
            </a:r>
            <a:endParaRPr/>
          </a:p>
          <a:p>
            <a:pPr indent="-342900" lvl="0" marL="457200" rtl="0" algn="l">
              <a:spcBef>
                <a:spcPts val="0"/>
              </a:spcBef>
              <a:spcAft>
                <a:spcPts val="0"/>
              </a:spcAft>
              <a:buSzPts val="1800"/>
              <a:buChar char="-"/>
            </a:pPr>
            <a:r>
              <a:rPr lang="en"/>
              <a:t>Each replica of the model handles a subset of data</a:t>
            </a:r>
            <a:endParaRPr/>
          </a:p>
        </p:txBody>
      </p:sp>
      <p:pic>
        <p:nvPicPr>
          <p:cNvPr id="222" name="Google Shape;222;p35"/>
          <p:cNvPicPr preferRelativeResize="0"/>
          <p:nvPr/>
        </p:nvPicPr>
        <p:blipFill rotWithShape="1">
          <a:blip r:embed="rId3">
            <a:alphaModFix/>
          </a:blip>
          <a:srcRect b="3590" l="1773" r="1859" t="5747"/>
          <a:stretch/>
        </p:blipFill>
        <p:spPr>
          <a:xfrm>
            <a:off x="3001200" y="2041250"/>
            <a:ext cx="5924526" cy="208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Demo</a:t>
            </a:r>
            <a:endParaRPr/>
          </a:p>
        </p:txBody>
      </p:sp>
      <p:sp>
        <p:nvSpPr>
          <p:cNvPr id="228" name="Google Shape;228;p3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u="sng">
                <a:hlinkClick r:id="rId3"/>
              </a:rPr>
              <a:t>https://colab.research.google.com/drive/13excn7blNGJR5Aq4sZVmlMR0wlXYs_y2?usp=sharing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65500" y="1323725"/>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PyTorch?</a:t>
            </a:r>
            <a:endParaRPr/>
          </a:p>
        </p:txBody>
      </p:sp>
      <p:sp>
        <p:nvSpPr>
          <p:cNvPr id="86" name="Google Shape;86;p15"/>
          <p:cNvSpPr txBox="1"/>
          <p:nvPr>
            <p:ph idx="2" type="body"/>
          </p:nvPr>
        </p:nvSpPr>
        <p:spPr>
          <a:xfrm>
            <a:off x="4638175" y="39500"/>
            <a:ext cx="4421700" cy="47289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None/>
            </a:pPr>
            <a:r>
              <a:t/>
            </a:r>
            <a:endParaRPr sz="2300"/>
          </a:p>
          <a:p>
            <a:pPr indent="-376951" lvl="0" marL="457200" rtl="0" algn="l">
              <a:lnSpc>
                <a:spcPct val="95000"/>
              </a:lnSpc>
              <a:spcBef>
                <a:spcPts val="1400"/>
              </a:spcBef>
              <a:spcAft>
                <a:spcPts val="0"/>
              </a:spcAft>
              <a:buSzPts val="2336"/>
              <a:buChar char="-"/>
            </a:pPr>
            <a:r>
              <a:rPr lang="en" sz="2336"/>
              <a:t>PyTorch is an optimized tensor library for </a:t>
            </a:r>
            <a:r>
              <a:rPr b="1" lang="en" sz="2336"/>
              <a:t>deep learning</a:t>
            </a:r>
            <a:r>
              <a:rPr lang="en" sz="2336"/>
              <a:t> using </a:t>
            </a:r>
            <a:r>
              <a:rPr b="1" lang="en" sz="2336"/>
              <a:t>GPU</a:t>
            </a:r>
            <a:r>
              <a:rPr lang="en" sz="2336"/>
              <a:t>s and </a:t>
            </a:r>
            <a:r>
              <a:rPr b="1" lang="en" sz="2336"/>
              <a:t>CPU</a:t>
            </a:r>
            <a:endParaRPr b="1" sz="2336"/>
          </a:p>
          <a:p>
            <a:pPr indent="-376951" lvl="0" marL="457200" rtl="0" algn="l">
              <a:lnSpc>
                <a:spcPct val="95000"/>
              </a:lnSpc>
              <a:spcBef>
                <a:spcPts val="0"/>
              </a:spcBef>
              <a:spcAft>
                <a:spcPts val="0"/>
              </a:spcAft>
              <a:buSzPts val="2336"/>
              <a:buChar char="-"/>
            </a:pPr>
            <a:r>
              <a:rPr lang="en" sz="2336"/>
              <a:t>Used for fast, flexible experimentations</a:t>
            </a:r>
            <a:endParaRPr sz="2336"/>
          </a:p>
          <a:p>
            <a:pPr indent="-376951" lvl="0" marL="457200" rtl="0" algn="l">
              <a:lnSpc>
                <a:spcPct val="90000"/>
              </a:lnSpc>
              <a:spcBef>
                <a:spcPts val="0"/>
              </a:spcBef>
              <a:spcAft>
                <a:spcPts val="0"/>
              </a:spcAft>
              <a:buSzPts val="2336"/>
              <a:buChar char="-"/>
            </a:pPr>
            <a:r>
              <a:rPr lang="en" sz="2336"/>
              <a:t>Developed by </a:t>
            </a:r>
            <a:r>
              <a:rPr b="1" lang="en" sz="2336"/>
              <a:t>Facebook</a:t>
            </a:r>
            <a:r>
              <a:rPr lang="en" sz="2336"/>
              <a:t>’s AI research lab</a:t>
            </a:r>
            <a:endParaRPr sz="2336"/>
          </a:p>
          <a:p>
            <a:pPr indent="-376951" lvl="0" marL="457200" rtl="0" algn="l">
              <a:lnSpc>
                <a:spcPct val="90000"/>
              </a:lnSpc>
              <a:spcBef>
                <a:spcPts val="0"/>
              </a:spcBef>
              <a:spcAft>
                <a:spcPts val="0"/>
              </a:spcAft>
              <a:buSzPts val="2336"/>
              <a:buChar char="-"/>
            </a:pPr>
            <a:r>
              <a:rPr lang="en" sz="2336"/>
              <a:t>It leverages the power of GPUs</a:t>
            </a:r>
            <a:endParaRPr sz="2336"/>
          </a:p>
          <a:p>
            <a:pPr indent="0" lvl="0" marL="0" rtl="0" algn="l">
              <a:lnSpc>
                <a:spcPct val="95000"/>
              </a:lnSpc>
              <a:spcBef>
                <a:spcPts val="200"/>
              </a:spcBef>
              <a:spcAft>
                <a:spcPts val="1200"/>
              </a:spcAft>
              <a:buSzPts val="1018"/>
              <a:buNone/>
            </a:pPr>
            <a:r>
              <a:t/>
            </a:r>
            <a:endParaRPr sz="136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GPU-ready Tensor library</a:t>
            </a:r>
            <a:endParaRPr/>
          </a:p>
        </p:txBody>
      </p:sp>
      <p:sp>
        <p:nvSpPr>
          <p:cNvPr id="92" name="Google Shape;92;p16"/>
          <p:cNvSpPr txBox="1"/>
          <p:nvPr>
            <p:ph idx="2" type="body"/>
          </p:nvPr>
        </p:nvSpPr>
        <p:spPr>
          <a:xfrm>
            <a:off x="4664175" y="724200"/>
            <a:ext cx="4391400" cy="3695100"/>
          </a:xfrm>
          <a:prstGeom prst="rect">
            <a:avLst/>
          </a:prstGeom>
        </p:spPr>
        <p:txBody>
          <a:bodyPr anchorCtr="0" anchor="ctr" bIns="91425" lIns="91425" spcFirstLastPara="1" rIns="91425" wrap="square" tIns="91425">
            <a:normAutofit/>
          </a:bodyPr>
          <a:lstStyle/>
          <a:p>
            <a:pPr indent="-349250" lvl="0" marL="457200" rtl="0" algn="l">
              <a:spcBef>
                <a:spcPts val="0"/>
              </a:spcBef>
              <a:spcAft>
                <a:spcPts val="0"/>
              </a:spcAft>
              <a:buSzPts val="1900"/>
              <a:buChar char="-"/>
            </a:pPr>
            <a:r>
              <a:rPr lang="en" sz="1900"/>
              <a:t>Tensors </a:t>
            </a:r>
            <a:r>
              <a:rPr lang="en" sz="1900"/>
              <a:t>for </a:t>
            </a:r>
            <a:r>
              <a:rPr lang="en" sz="1900"/>
              <a:t>GPU</a:t>
            </a:r>
            <a:endParaRPr sz="1900"/>
          </a:p>
          <a:p>
            <a:pPr indent="-349250" lvl="1" marL="914400" rtl="0" algn="l">
              <a:spcBef>
                <a:spcPts val="0"/>
              </a:spcBef>
              <a:spcAft>
                <a:spcPts val="0"/>
              </a:spcAft>
              <a:buSzPts val="1900"/>
              <a:buChar char="-"/>
            </a:pPr>
            <a:r>
              <a:rPr lang="en" sz="1900"/>
              <a:t>Parallel computations at scale </a:t>
            </a:r>
            <a:endParaRPr sz="1900"/>
          </a:p>
          <a:p>
            <a:pPr indent="-349250" lvl="0" marL="457200" rtl="0" algn="l">
              <a:spcBef>
                <a:spcPts val="0"/>
              </a:spcBef>
              <a:spcAft>
                <a:spcPts val="0"/>
              </a:spcAft>
              <a:buSzPts val="1900"/>
              <a:buChar char="-"/>
            </a:pPr>
            <a:r>
              <a:rPr lang="en" sz="1900"/>
              <a:t>Powerful, fast, NumPy-like </a:t>
            </a:r>
            <a:r>
              <a:rPr lang="en" sz="1900"/>
              <a:t>functionality</a:t>
            </a:r>
            <a:endParaRPr sz="1900"/>
          </a:p>
          <a:p>
            <a:pPr indent="-323850" lvl="1" marL="914400" rtl="0" algn="l">
              <a:spcBef>
                <a:spcPts val="0"/>
              </a:spcBef>
              <a:spcAft>
                <a:spcPts val="0"/>
              </a:spcAft>
              <a:buSzPts val="1500"/>
              <a:buChar char="-"/>
            </a:pPr>
            <a:r>
              <a:rPr lang="en" sz="1500"/>
              <a:t>Slicing</a:t>
            </a:r>
            <a:endParaRPr sz="1500"/>
          </a:p>
          <a:p>
            <a:pPr indent="-323850" lvl="1" marL="914400" rtl="0" algn="l">
              <a:spcBef>
                <a:spcPts val="0"/>
              </a:spcBef>
              <a:spcAft>
                <a:spcPts val="0"/>
              </a:spcAft>
              <a:buSzPts val="1500"/>
              <a:buChar char="-"/>
            </a:pPr>
            <a:r>
              <a:rPr lang="en" sz="1500"/>
              <a:t>Indexing</a:t>
            </a:r>
            <a:endParaRPr sz="1500"/>
          </a:p>
          <a:p>
            <a:pPr indent="-323850" lvl="1" marL="914400" rtl="0" algn="l">
              <a:spcBef>
                <a:spcPts val="0"/>
              </a:spcBef>
              <a:spcAft>
                <a:spcPts val="0"/>
              </a:spcAft>
              <a:buSzPts val="1500"/>
              <a:buChar char="-"/>
            </a:pPr>
            <a:r>
              <a:rPr lang="en" sz="1500"/>
              <a:t>Reductions</a:t>
            </a:r>
            <a:endParaRPr sz="1500"/>
          </a:p>
          <a:p>
            <a:pPr indent="-323850" lvl="1" marL="914400" rtl="0" algn="l">
              <a:spcBef>
                <a:spcPts val="0"/>
              </a:spcBef>
              <a:spcAft>
                <a:spcPts val="0"/>
              </a:spcAft>
              <a:buSzPts val="1500"/>
              <a:buChar char="-"/>
            </a:pPr>
            <a:r>
              <a:rPr lang="en" sz="1500"/>
              <a:t>Linear algebra</a:t>
            </a:r>
            <a:endParaRPr sz="1500"/>
          </a:p>
          <a:p>
            <a:pPr indent="-323850" lvl="1" marL="914400" rtl="0" algn="l">
              <a:spcBef>
                <a:spcPts val="0"/>
              </a:spcBef>
              <a:spcAft>
                <a:spcPts val="0"/>
              </a:spcAft>
              <a:buSzPts val="1500"/>
              <a:buChar char="-"/>
            </a:pPr>
            <a:r>
              <a:rPr lang="en" sz="1500"/>
              <a:t>Matrix and vector operations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2" type="body"/>
          </p:nvPr>
        </p:nvSpPr>
        <p:spPr>
          <a:xfrm>
            <a:off x="4881375" y="727950"/>
            <a:ext cx="3921000" cy="39942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Limitations of </a:t>
            </a:r>
            <a:r>
              <a:rPr b="1" lang="en"/>
              <a:t>traditional machine learning</a:t>
            </a:r>
            <a:r>
              <a:rPr lang="en"/>
              <a:t> models to solve complex problems</a:t>
            </a:r>
            <a:endParaRPr/>
          </a:p>
          <a:p>
            <a:pPr indent="-342900" lvl="0" marL="457200" rtl="0" algn="l">
              <a:spcBef>
                <a:spcPts val="0"/>
              </a:spcBef>
              <a:spcAft>
                <a:spcPts val="0"/>
              </a:spcAft>
              <a:buSzPts val="1800"/>
              <a:buChar char="-"/>
            </a:pPr>
            <a:r>
              <a:rPr lang="en"/>
              <a:t>Algorithms that learn what features matter by themselves</a:t>
            </a:r>
            <a:endParaRPr/>
          </a:p>
          <a:p>
            <a:pPr indent="-342900" lvl="0" marL="457200" rtl="0" algn="l">
              <a:spcBef>
                <a:spcPts val="0"/>
              </a:spcBef>
              <a:spcAft>
                <a:spcPts val="0"/>
              </a:spcAft>
              <a:buSzPts val="1800"/>
              <a:buChar char="-"/>
            </a:pPr>
            <a:r>
              <a:rPr lang="en"/>
              <a:t>More data + more computations = better learning performance</a:t>
            </a:r>
            <a:endParaRPr/>
          </a:p>
          <a:p>
            <a:pPr indent="-342900" lvl="0" marL="457200" rtl="0" algn="l">
              <a:spcBef>
                <a:spcPts val="0"/>
              </a:spcBef>
              <a:spcAft>
                <a:spcPts val="0"/>
              </a:spcAft>
              <a:buSzPts val="1800"/>
              <a:buChar char="-"/>
            </a:pPr>
            <a:r>
              <a:rPr lang="en"/>
              <a:t>Neural networks is the most common deep learning algorithms</a:t>
            </a:r>
            <a:endParaRPr/>
          </a:p>
        </p:txBody>
      </p:sp>
      <p:pic>
        <p:nvPicPr>
          <p:cNvPr id="98" name="Google Shape;98;p17"/>
          <p:cNvPicPr preferRelativeResize="0"/>
          <p:nvPr/>
        </p:nvPicPr>
        <p:blipFill>
          <a:blip r:embed="rId3">
            <a:alphaModFix/>
          </a:blip>
          <a:stretch>
            <a:fillRect/>
          </a:stretch>
        </p:blipFill>
        <p:spPr>
          <a:xfrm>
            <a:off x="29150" y="1923050"/>
            <a:ext cx="4517898" cy="1883375"/>
          </a:xfrm>
          <a:prstGeom prst="rect">
            <a:avLst/>
          </a:prstGeom>
          <a:noFill/>
          <a:ln>
            <a:noFill/>
          </a:ln>
        </p:spPr>
      </p:pic>
      <p:sp>
        <p:nvSpPr>
          <p:cNvPr id="99" name="Google Shape;99;p17"/>
          <p:cNvSpPr txBox="1"/>
          <p:nvPr>
            <p:ph type="title"/>
          </p:nvPr>
        </p:nvSpPr>
        <p:spPr>
          <a:xfrm>
            <a:off x="265500" y="80260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deep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Neural network example</a:t>
            </a:r>
            <a:endParaRPr>
              <a:solidFill>
                <a:schemeClr val="dk1"/>
              </a:solidFill>
            </a:endParaRPr>
          </a:p>
        </p:txBody>
      </p:sp>
      <p:pic>
        <p:nvPicPr>
          <p:cNvPr id="105" name="Google Shape;105;p18"/>
          <p:cNvPicPr preferRelativeResize="0"/>
          <p:nvPr/>
        </p:nvPicPr>
        <p:blipFill>
          <a:blip r:embed="rId3">
            <a:alphaModFix/>
          </a:blip>
          <a:stretch>
            <a:fillRect/>
          </a:stretch>
        </p:blipFill>
        <p:spPr>
          <a:xfrm>
            <a:off x="628075" y="983300"/>
            <a:ext cx="7887831" cy="3787524"/>
          </a:xfrm>
          <a:prstGeom prst="rect">
            <a:avLst/>
          </a:prstGeom>
          <a:noFill/>
          <a:ln>
            <a:noFill/>
          </a:ln>
        </p:spPr>
      </p:pic>
      <p:pic>
        <p:nvPicPr>
          <p:cNvPr id="106" name="Google Shape;106;p18"/>
          <p:cNvPicPr preferRelativeResize="0"/>
          <p:nvPr/>
        </p:nvPicPr>
        <p:blipFill>
          <a:blip r:embed="rId4">
            <a:alphaModFix/>
          </a:blip>
          <a:stretch>
            <a:fillRect/>
          </a:stretch>
        </p:blipFill>
        <p:spPr>
          <a:xfrm>
            <a:off x="379500" y="1528325"/>
            <a:ext cx="1317950" cy="2476325"/>
          </a:xfrm>
          <a:prstGeom prst="rect">
            <a:avLst/>
          </a:prstGeom>
          <a:noFill/>
          <a:ln>
            <a:noFill/>
          </a:ln>
        </p:spPr>
      </p:pic>
      <p:pic>
        <p:nvPicPr>
          <p:cNvPr id="107" name="Google Shape;107;p18"/>
          <p:cNvPicPr preferRelativeResize="0"/>
          <p:nvPr/>
        </p:nvPicPr>
        <p:blipFill>
          <a:blip r:embed="rId5">
            <a:alphaModFix/>
          </a:blip>
          <a:stretch>
            <a:fillRect/>
          </a:stretch>
        </p:blipFill>
        <p:spPr>
          <a:xfrm>
            <a:off x="2160375" y="1127363"/>
            <a:ext cx="1146000" cy="3310800"/>
          </a:xfrm>
          <a:prstGeom prst="rect">
            <a:avLst/>
          </a:prstGeom>
          <a:noFill/>
          <a:ln>
            <a:noFill/>
          </a:ln>
        </p:spPr>
      </p:pic>
      <p:pic>
        <p:nvPicPr>
          <p:cNvPr id="108" name="Google Shape;108;p18"/>
          <p:cNvPicPr preferRelativeResize="0"/>
          <p:nvPr/>
        </p:nvPicPr>
        <p:blipFill>
          <a:blip r:embed="rId6">
            <a:alphaModFix/>
          </a:blip>
          <a:stretch>
            <a:fillRect/>
          </a:stretch>
        </p:blipFill>
        <p:spPr>
          <a:xfrm>
            <a:off x="3769300" y="1051175"/>
            <a:ext cx="1079025" cy="3387000"/>
          </a:xfrm>
          <a:prstGeom prst="rect">
            <a:avLst/>
          </a:prstGeom>
          <a:noFill/>
          <a:ln>
            <a:noFill/>
          </a:ln>
        </p:spPr>
      </p:pic>
      <p:pic>
        <p:nvPicPr>
          <p:cNvPr id="109" name="Google Shape;109;p18"/>
          <p:cNvPicPr preferRelativeResize="0"/>
          <p:nvPr/>
        </p:nvPicPr>
        <p:blipFill>
          <a:blip r:embed="rId7">
            <a:alphaModFix/>
          </a:blip>
          <a:stretch>
            <a:fillRect/>
          </a:stretch>
        </p:blipFill>
        <p:spPr>
          <a:xfrm>
            <a:off x="5449300" y="1051175"/>
            <a:ext cx="951100" cy="3387000"/>
          </a:xfrm>
          <a:prstGeom prst="rect">
            <a:avLst/>
          </a:prstGeom>
          <a:noFill/>
          <a:ln>
            <a:noFill/>
          </a:ln>
        </p:spPr>
      </p:pic>
      <p:pic>
        <p:nvPicPr>
          <p:cNvPr id="110" name="Google Shape;110;p18"/>
          <p:cNvPicPr preferRelativeResize="0"/>
          <p:nvPr/>
        </p:nvPicPr>
        <p:blipFill>
          <a:blip r:embed="rId8">
            <a:alphaModFix/>
          </a:blip>
          <a:stretch>
            <a:fillRect/>
          </a:stretch>
        </p:blipFill>
        <p:spPr>
          <a:xfrm>
            <a:off x="7565250" y="1863250"/>
            <a:ext cx="1079025" cy="184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6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9"/>
                                        </p:tgtEl>
                                      </p:cBhvr>
                                    </p:animEffect>
                                    <p:set>
                                      <p:cBhvr>
                                        <p:cTn dur="1" fill="hold">
                                          <p:stCondLst>
                                            <p:cond delay="1000"/>
                                          </p:stCondLst>
                                        </p:cTn>
                                        <p:tgtEl>
                                          <p:spTgt spid="10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58825" y="1863200"/>
            <a:ext cx="4414500" cy="142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Why </a:t>
            </a:r>
            <a:r>
              <a:rPr lang="en"/>
              <a:t>Parallel Computing For Neural Networks </a:t>
            </a:r>
            <a:endParaRPr/>
          </a:p>
        </p:txBody>
      </p:sp>
      <p:sp>
        <p:nvSpPr>
          <p:cNvPr id="116" name="Google Shape;116;p19"/>
          <p:cNvSpPr txBox="1"/>
          <p:nvPr>
            <p:ph idx="2" type="body"/>
          </p:nvPr>
        </p:nvSpPr>
        <p:spPr>
          <a:xfrm>
            <a:off x="4572000" y="69050"/>
            <a:ext cx="4572000" cy="501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16"/>
              <a:t>- Typical structure of an ANN: </a:t>
            </a:r>
            <a:endParaRPr sz="2016"/>
          </a:p>
          <a:p>
            <a:pPr indent="0" lvl="0" marL="0" rtl="0" algn="l">
              <a:spcBef>
                <a:spcPts val="1200"/>
              </a:spcBef>
              <a:spcAft>
                <a:spcPts val="0"/>
              </a:spcAft>
              <a:buNone/>
            </a:pPr>
            <a:r>
              <a:rPr b="1" lang="en" sz="1500"/>
              <a:t>        ● For each training session:</a:t>
            </a:r>
            <a:endParaRPr b="1" sz="1500"/>
          </a:p>
          <a:p>
            <a:pPr indent="0" lvl="0" marL="0" rtl="0" algn="l">
              <a:spcBef>
                <a:spcPts val="1200"/>
              </a:spcBef>
              <a:spcAft>
                <a:spcPts val="0"/>
              </a:spcAft>
              <a:buNone/>
            </a:pPr>
            <a:r>
              <a:rPr b="1" lang="en" sz="1500"/>
              <a:t>             ○ For each training example in the session:</a:t>
            </a:r>
            <a:endParaRPr b="1" sz="1500"/>
          </a:p>
          <a:p>
            <a:pPr indent="0" lvl="0" marL="0" rtl="0" algn="l">
              <a:spcBef>
                <a:spcPts val="1200"/>
              </a:spcBef>
              <a:spcAft>
                <a:spcPts val="0"/>
              </a:spcAft>
              <a:buNone/>
            </a:pPr>
            <a:r>
              <a:rPr b="1" lang="en" sz="1500"/>
              <a:t>                     ■ For each layer (forward and backward):</a:t>
            </a:r>
            <a:endParaRPr b="1" sz="1500"/>
          </a:p>
          <a:p>
            <a:pPr indent="0" lvl="0" marL="0" rtl="0" algn="l">
              <a:spcBef>
                <a:spcPts val="1200"/>
              </a:spcBef>
              <a:spcAft>
                <a:spcPts val="0"/>
              </a:spcAft>
              <a:buNone/>
            </a:pPr>
            <a:r>
              <a:rPr b="1" lang="en" sz="1500"/>
              <a:t>                            ● For each neuron in the layer:</a:t>
            </a:r>
            <a:endParaRPr b="1" sz="1500"/>
          </a:p>
          <a:p>
            <a:pPr indent="0" lvl="0" marL="0" rtl="0" algn="l">
              <a:spcBef>
                <a:spcPts val="1200"/>
              </a:spcBef>
              <a:spcAft>
                <a:spcPts val="0"/>
              </a:spcAft>
              <a:buNone/>
            </a:pPr>
            <a:r>
              <a:rPr b="1" lang="en" sz="1500"/>
              <a:t>                                  ○ For all weights of the neuron:</a:t>
            </a:r>
            <a:endParaRPr b="1" sz="1500"/>
          </a:p>
          <a:p>
            <a:pPr indent="0" lvl="0" marL="0" rtl="0" algn="l">
              <a:spcBef>
                <a:spcPts val="1200"/>
              </a:spcBef>
              <a:spcAft>
                <a:spcPts val="1200"/>
              </a:spcAft>
              <a:buNone/>
            </a:pPr>
            <a:r>
              <a:rPr b="1" lang="en" sz="1500"/>
              <a:t>                                          ■ For all bits of the weight value:</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solidFill>
                  <a:schemeClr val="dk1"/>
                </a:solidFill>
              </a:rPr>
              <a:t>Neural network example (cont.)</a:t>
            </a:r>
            <a:endParaRPr>
              <a:solidFill>
                <a:schemeClr val="dk1"/>
              </a:solidFill>
            </a:endParaRPr>
          </a:p>
          <a:p>
            <a:pPr indent="0" lvl="0" marL="0" rtl="0" algn="l">
              <a:spcBef>
                <a:spcPts val="0"/>
              </a:spcBef>
              <a:spcAft>
                <a:spcPts val="0"/>
              </a:spcAft>
              <a:buNone/>
            </a:pPr>
            <a:r>
              <a:t/>
            </a:r>
            <a:endParaRPr/>
          </a:p>
        </p:txBody>
      </p:sp>
      <p:pic>
        <p:nvPicPr>
          <p:cNvPr id="122" name="Google Shape;122;p20"/>
          <p:cNvPicPr preferRelativeResize="0"/>
          <p:nvPr/>
        </p:nvPicPr>
        <p:blipFill rotWithShape="1">
          <a:blip r:embed="rId3">
            <a:alphaModFix/>
          </a:blip>
          <a:srcRect b="0" l="0" r="0" t="0"/>
          <a:stretch/>
        </p:blipFill>
        <p:spPr>
          <a:xfrm>
            <a:off x="2020550" y="1141050"/>
            <a:ext cx="5283900" cy="3824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PyTorch background</a:t>
            </a:r>
            <a:endParaRPr/>
          </a:p>
        </p:txBody>
      </p:sp>
      <p:sp>
        <p:nvSpPr>
          <p:cNvPr id="128" name="Google Shape;128;p21"/>
          <p:cNvSpPr txBox="1"/>
          <p:nvPr>
            <p:ph idx="2" type="body"/>
          </p:nvPr>
        </p:nvSpPr>
        <p:spPr>
          <a:xfrm>
            <a:off x="4705175" y="669125"/>
            <a:ext cx="4636800" cy="3695100"/>
          </a:xfrm>
          <a:prstGeom prst="rect">
            <a:avLst/>
          </a:prstGeom>
        </p:spPr>
        <p:txBody>
          <a:bodyPr anchorCtr="0" anchor="ctr" bIns="91425" lIns="91425" spcFirstLastPara="1" rIns="91425" wrap="square" tIns="91425">
            <a:normAutofit/>
          </a:bodyPr>
          <a:lstStyle/>
          <a:p>
            <a:pPr indent="-355600" lvl="0" marL="457200" rtl="0" algn="l">
              <a:spcBef>
                <a:spcPts val="0"/>
              </a:spcBef>
              <a:spcAft>
                <a:spcPts val="0"/>
              </a:spcAft>
              <a:buSzPts val="2000"/>
              <a:buChar char="-"/>
            </a:pPr>
            <a:r>
              <a:rPr lang="en" sz="2000"/>
              <a:t>Relatively new than tensorflow</a:t>
            </a:r>
            <a:endParaRPr sz="2000"/>
          </a:p>
          <a:p>
            <a:pPr indent="-330200" lvl="1" marL="914400" rtl="0" algn="l">
              <a:spcBef>
                <a:spcPts val="0"/>
              </a:spcBef>
              <a:spcAft>
                <a:spcPts val="0"/>
              </a:spcAft>
              <a:buSzPts val="1600"/>
              <a:buChar char="-"/>
            </a:pPr>
            <a:r>
              <a:rPr lang="en" sz="1600"/>
              <a:t>Initial release October 2016</a:t>
            </a:r>
            <a:endParaRPr sz="1600"/>
          </a:p>
          <a:p>
            <a:pPr indent="-330200" lvl="1" marL="914400" rtl="0" algn="l">
              <a:spcBef>
                <a:spcPts val="0"/>
              </a:spcBef>
              <a:spcAft>
                <a:spcPts val="0"/>
              </a:spcAft>
              <a:buSzPts val="1600"/>
              <a:buChar char="-"/>
            </a:pPr>
            <a:r>
              <a:rPr lang="en" sz="1600"/>
              <a:t>Stable release April 2018</a:t>
            </a:r>
            <a:endParaRPr sz="1600"/>
          </a:p>
          <a:p>
            <a:pPr indent="-355600" lvl="0" marL="457200" rtl="0" algn="l">
              <a:spcBef>
                <a:spcPts val="0"/>
              </a:spcBef>
              <a:spcAft>
                <a:spcPts val="0"/>
              </a:spcAft>
              <a:buSzPts val="2000"/>
              <a:buChar char="-"/>
            </a:pPr>
            <a:r>
              <a:rPr lang="en" sz="2000"/>
              <a:t>Based on Torch</a:t>
            </a:r>
            <a:endParaRPr sz="2000"/>
          </a:p>
          <a:p>
            <a:pPr indent="-330200" lvl="1" marL="914400" rtl="0" algn="l">
              <a:spcBef>
                <a:spcPts val="0"/>
              </a:spcBef>
              <a:spcAft>
                <a:spcPts val="0"/>
              </a:spcAft>
              <a:buSzPts val="1600"/>
              <a:buChar char="-"/>
            </a:pPr>
            <a:r>
              <a:rPr lang="en" sz="1600"/>
              <a:t>Open-source ML library (since 2002)</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